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9" r:id="rId4"/>
  </p:sldMasterIdLst>
  <p:handoutMasterIdLst>
    <p:handoutMasterId r:id="rId17"/>
  </p:handoutMasterIdLst>
  <p:sldIdLst>
    <p:sldId id="257" r:id="rId5"/>
    <p:sldId id="269" r:id="rId6"/>
    <p:sldId id="258" r:id="rId7"/>
    <p:sldId id="259" r:id="rId8"/>
    <p:sldId id="260" r:id="rId9"/>
    <p:sldId id="261" r:id="rId10"/>
    <p:sldId id="270" r:id="rId11"/>
    <p:sldId id="264" r:id="rId12"/>
    <p:sldId id="266" r:id="rId13"/>
    <p:sldId id="265" r:id="rId14"/>
    <p:sldId id="263" r:id="rId15"/>
    <p:sldId id="26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D0D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-3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DF3F9-A383-40CF-841B-6426D82ECB85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DF9E2-D527-45E4-B727-833247D273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75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2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27.png"/><Relationship Id="rId2" Type="http://schemas.openxmlformats.org/officeDocument/2006/relationships/image" Target="../media/image3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5.png"/><Relationship Id="rId5" Type="http://schemas.openxmlformats.org/officeDocument/2006/relationships/image" Target="../media/image29.png"/><Relationship Id="rId4" Type="http://schemas.openxmlformats.org/officeDocument/2006/relationships/image" Target="../media/image34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31.png"/><Relationship Id="rId7" Type="http://schemas.openxmlformats.org/officeDocument/2006/relationships/image" Target="../media/image15.png"/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6.png"/><Relationship Id="rId11" Type="http://schemas.openxmlformats.org/officeDocument/2006/relationships/image" Target="../media/image28.png"/><Relationship Id="rId5" Type="http://schemas.openxmlformats.org/officeDocument/2006/relationships/image" Target="../media/image14.png"/><Relationship Id="rId10" Type="http://schemas.openxmlformats.org/officeDocument/2006/relationships/image" Target="../media/image13.png"/><Relationship Id="rId4" Type="http://schemas.openxmlformats.org/officeDocument/2006/relationships/image" Target="../media/image32.png"/><Relationship Id="rId9" Type="http://schemas.openxmlformats.org/officeDocument/2006/relationships/image" Target="../media/image1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2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9165" y="160118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5012" y="4566542"/>
            <a:ext cx="5761973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6536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5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341" y="5928607"/>
            <a:ext cx="1086121" cy="56927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341" y="249293"/>
            <a:ext cx="798187" cy="52400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06" y="1390262"/>
            <a:ext cx="678815" cy="71828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474" y="1031437"/>
            <a:ext cx="762565" cy="1223076"/>
          </a:xfrm>
          <a:prstGeom prst="rect">
            <a:avLst/>
          </a:prstGeom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5126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5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488" y="3856564"/>
            <a:ext cx="606578" cy="66791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004" y="4423435"/>
            <a:ext cx="870858" cy="86485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518" y="1031437"/>
            <a:ext cx="789025" cy="64674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6070" y="3193142"/>
            <a:ext cx="680703" cy="663421"/>
          </a:xfrm>
          <a:prstGeom prst="rect">
            <a:avLst/>
          </a:prstGeom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4414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5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3611" y="1153529"/>
            <a:ext cx="1390613" cy="119111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75" y="2281641"/>
            <a:ext cx="795802" cy="127638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881" y="5063752"/>
            <a:ext cx="1108023" cy="56420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62" y="63328"/>
            <a:ext cx="726094" cy="76830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884" y="428151"/>
            <a:ext cx="758559" cy="49434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288" y="6267711"/>
            <a:ext cx="2502011" cy="425398"/>
          </a:xfrm>
          <a:prstGeom prst="rect">
            <a:avLst/>
          </a:prstGeom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2498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5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езуль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679045" y="2569706"/>
            <a:ext cx="5493984" cy="699587"/>
          </a:xfrm>
          <a:prstGeom prst="rect">
            <a:avLst/>
          </a:prstGeom>
        </p:spPr>
        <p:txBody>
          <a:bodyPr/>
          <a:lstStyle>
            <a:lvl1pPr>
              <a:defRPr sz="4000" b="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253" y="3701964"/>
            <a:ext cx="1008264" cy="60348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488" y="3856564"/>
            <a:ext cx="606578" cy="66791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518" y="1031437"/>
            <a:ext cx="789025" cy="64674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707" y="144010"/>
            <a:ext cx="798187" cy="524001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421" y="4305451"/>
            <a:ext cx="365839" cy="29189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55" y="3514890"/>
            <a:ext cx="342592" cy="37414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783" y="3126050"/>
            <a:ext cx="331469" cy="777679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555" y="668011"/>
            <a:ext cx="1077995" cy="1387918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801" y="1727119"/>
            <a:ext cx="623266" cy="65761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341" y="5928607"/>
            <a:ext cx="1086121" cy="56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676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5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4.81481E-6 C -0.00833 0.00278 -0.01823 0.0051 -0.0237 0.01181 C -0.02904 0.01945 -0.03255 0.02963 -0.03633 0.03982 C -0.04023 0.04977 -0.0401 0.06088 -0.03997 0.07223 C -0.03958 0.08264 -0.03867 0.09468 -0.03359 0.10695 C -0.02969 0.11852 -0.02148 0.13056 -0.01185 0.14121 C -0.00352 0.15163 0.00716 0.16088 0.01823 0.16922 C 0.02917 0.17663 0.04062 0.18311 0.05104 0.18704 C 0.06276 0.19121 0.07344 0.1926 0.08372 0.19028 C 0.09271 0.18843 0.10117 0.18496 0.10755 0.17778 C 0.11328 0.17153 0.11745 0.16065 0.11888 0.15047 C 0.12201 0.14213 0.12227 0.12987 0.11901 0.11783 C 0.11628 0.10649 0.10911 0.09514 0.09857 0.08588 C 0.0875 0.07686 0.07591 0.07431 0.06719 0.07593 C 0.05951 0.07848 0.05326 0.08565 0.05013 0.0963 C 0.04818 0.10764 0.0474 0.11852 0.05052 0.12987 C 0.05378 0.14098 0.0526 0.14213 0.0694 0.16389 C 0.08424 0.18519 0.10156 0.19075 0.11224 0.19723 C 0.12214 0.20278 0.13112 0.20371 0.14219 0.20625 C 0.1543 0.20788 0.16536 0.2051 0.17279 0.20163 C 0.18099 0.19885 0.18477 0.19144 0.19102 0.17963 C 0.19648 0.1669 0.19792 0.16065 0.19935 0.14977 C 0.20104 0.13959 0.20286 0.12917 0.20508 0.11899 " pathEditMode="relative" rAng="1020000" ptsTypes="AAAAAAAAAAAAAAAAAAAAA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56" y="1217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3.7037E-7 L 0.13047 -0.08264 C 0.15768 -0.10069 0.19831 -0.11157 0.24115 -0.11157 C 0.28985 -0.11157 0.32891 -0.10069 0.35612 -0.08264 L 0.48698 -3.7037E-7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49" y="-557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3.7037E-7 L -0.47812 -0.0141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06" y="-71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6 L -0.07838 0.00463 " pathEditMode="relative" rAng="0" ptsTypes="AA">
                                      <p:cBhvr>
                                        <p:cTn id="12" dur="4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9" y="23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3.7037E-6 L 0.03242 0.200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5" y="1002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48148E-6 L -0.18568 -0.1870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45" y="-935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кет_вопрос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117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5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710" y="3719630"/>
            <a:ext cx="749676" cy="7753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836" y="4946754"/>
            <a:ext cx="1313458" cy="4017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11" y="1608417"/>
            <a:ext cx="1180646" cy="60118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934" y="3462687"/>
            <a:ext cx="785245" cy="77835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252" y="560779"/>
            <a:ext cx="1131863" cy="969486"/>
          </a:xfrm>
          <a:prstGeom prst="rect">
            <a:avLst/>
          </a:prstGeom>
        </p:spPr>
      </p:pic>
      <p:sp>
        <p:nvSpPr>
          <p:cNvPr id="30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3140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5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5" y="1731776"/>
            <a:ext cx="973361" cy="12532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185" y="991277"/>
            <a:ext cx="523657" cy="141608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015" y="3758386"/>
            <a:ext cx="916723" cy="73142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286" y="147017"/>
            <a:ext cx="722633" cy="717650"/>
          </a:xfrm>
          <a:prstGeom prst="rect">
            <a:avLst/>
          </a:prstGeom>
        </p:spPr>
      </p:pic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6519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5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1971" y="182485"/>
            <a:ext cx="623266" cy="657619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643" y="923337"/>
            <a:ext cx="798187" cy="524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67" y="3327816"/>
            <a:ext cx="342592" cy="37414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323" y="4615103"/>
            <a:ext cx="386095" cy="423459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07" y="3327816"/>
            <a:ext cx="331469" cy="77767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56" y="3932944"/>
            <a:ext cx="408487" cy="345101"/>
          </a:xfrm>
          <a:prstGeom prst="rect">
            <a:avLst/>
          </a:prstGeom>
        </p:spPr>
      </p:pic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089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5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098" y="696303"/>
            <a:ext cx="1077995" cy="138791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1018" y="323990"/>
            <a:ext cx="526988" cy="142509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1018" y="2105282"/>
            <a:ext cx="829574" cy="82385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413" y="5101326"/>
            <a:ext cx="895279" cy="45587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75" y="1529530"/>
            <a:ext cx="1153102" cy="987678"/>
          </a:xfrm>
          <a:prstGeom prst="rect">
            <a:avLst/>
          </a:prstGeom>
        </p:spPr>
      </p:pic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335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5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873" y="3758386"/>
            <a:ext cx="861745" cy="78141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67" y="3327816"/>
            <a:ext cx="342592" cy="37414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323" y="4615103"/>
            <a:ext cx="386095" cy="42345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07" y="3327816"/>
            <a:ext cx="331469" cy="77767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56" y="3932944"/>
            <a:ext cx="408487" cy="345101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8559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5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978" y="1491330"/>
            <a:ext cx="1404330" cy="71509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22" y="1749087"/>
            <a:ext cx="1175655" cy="10069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486" y="6032241"/>
            <a:ext cx="1008264" cy="6034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69348" y="4859421"/>
            <a:ext cx="1798138" cy="570115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287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5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288" y="6267711"/>
            <a:ext cx="2502011" cy="42539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64" y="2779905"/>
            <a:ext cx="331469" cy="77767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99" y="3843003"/>
            <a:ext cx="408487" cy="34510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987" y="1753346"/>
            <a:ext cx="342592" cy="37414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794" y="3643668"/>
            <a:ext cx="386095" cy="423459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4223287" cy="379539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939226" y="1032932"/>
            <a:ext cx="2733549" cy="698271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939226" y="2072896"/>
            <a:ext cx="2733549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939226" y="3066291"/>
            <a:ext cx="2760430" cy="699766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2906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5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12630"/>
            <a:ext cx="2806383" cy="324537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310" y="2319185"/>
            <a:ext cx="3911690" cy="453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30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86" r:id="rId13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5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6284" y="1107367"/>
            <a:ext cx="9144000" cy="2387600"/>
          </a:xfrm>
          <a:prstGeom prst="rect">
            <a:avLst/>
          </a:prstGeom>
        </p:spPr>
        <p:txBody>
          <a:bodyPr anchor="t"/>
          <a:lstStyle/>
          <a:p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Ойховский детский сад № 3 «Колокольчик»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00B050"/>
                </a:solidFill>
              </a:rPr>
              <a:t/>
            </a:r>
            <a:br>
              <a:rPr lang="ru-RU" sz="1800" b="1" dirty="0" smtClean="0">
                <a:solidFill>
                  <a:srgbClr val="00B050"/>
                </a:solidFill>
              </a:rPr>
            </a:br>
            <a:r>
              <a:rPr lang="ru-RU" sz="1800" b="1" dirty="0">
                <a:solidFill>
                  <a:srgbClr val="00B050"/>
                </a:solidFill>
              </a:rPr>
              <a:t/>
            </a:r>
            <a:br>
              <a:rPr lang="ru-RU" sz="1800" b="1" dirty="0">
                <a:solidFill>
                  <a:srgbClr val="00B050"/>
                </a:solidFill>
              </a:rPr>
            </a:b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технологии утреннего и вечернего круга в детском саду</a:t>
            </a:r>
            <a:b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ыполнила: Н.Н. Сидорова, старший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r>
              <a:rPr lang="en-US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Ойха</a:t>
            </a:r>
            <a:r>
              <a:rPr lang="ru-RU" sz="1800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r>
              <a:rPr lang="ru-RU" sz="1800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660" y="4140883"/>
            <a:ext cx="1107942" cy="33885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43" y="1900756"/>
            <a:ext cx="958505" cy="48807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163" y="1097202"/>
            <a:ext cx="1393373" cy="11934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971" y="3792164"/>
            <a:ext cx="827313" cy="85564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73" y="2931886"/>
            <a:ext cx="932845" cy="92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80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288" y="6267711"/>
            <a:ext cx="2502011" cy="42539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64" y="2779905"/>
            <a:ext cx="331469" cy="77767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99" y="3843003"/>
            <a:ext cx="408487" cy="34510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987" y="1753346"/>
            <a:ext cx="342592" cy="37414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794" y="3643668"/>
            <a:ext cx="386095" cy="423459"/>
          </a:xfrm>
          <a:prstGeom prst="rect">
            <a:avLst/>
          </a:prstGeom>
        </p:spPr>
      </p:pic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1335741" y="519953"/>
            <a:ext cx="9879106" cy="45719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результат</a:t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Коммуникативное развитие: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навыков общения, умения доброжелательно взаимодействовать со сверстниками, вести диалог, готовности к совместной деятельности (слушать собеседника, аргументированно высказывать свое мнение).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Когнитивное развитие: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познавательного интереса, умения формулировать свою мысль, ставить задачи, искать пути решения.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Регуляторное развитие: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умения соблюдать установленные нормы и правила, подчинять свои интересы интересам сообщества, планировать свою и совместную деятельность.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ЗУН: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ознакомление с окружающим, развитие речи.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детского сообщества: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взаимной симпатии и дружелюбного отношения детей друг к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другу, положительного отношения к детскому саду.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Обеспечение эмоционального комфорта: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эмоционального комфорта, создание хорошего настроения, формирование у детей желания прийти в детский сад на следующий день.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3904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5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341" y="5928607"/>
            <a:ext cx="1086121" cy="5692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341" y="249293"/>
            <a:ext cx="798187" cy="5240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06" y="1390262"/>
            <a:ext cx="678815" cy="71828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474" y="1031437"/>
            <a:ext cx="762565" cy="1223076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967651" y="1676400"/>
            <a:ext cx="8108678" cy="4571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источники: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инновационная программа дошкольного образования От рождения до школы» под редакцией Н.Е.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Вераксы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Т.С. Комаровой, Э.М. Дорофеевой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2054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5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488" y="3856564"/>
            <a:ext cx="606578" cy="66791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004" y="4423435"/>
            <a:ext cx="870858" cy="86485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518" y="1031437"/>
            <a:ext cx="789025" cy="64674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6070" y="3193142"/>
            <a:ext cx="680703" cy="663421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967651" y="1031437"/>
            <a:ext cx="7803878" cy="4571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1542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5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443317"/>
            <a:ext cx="8516470" cy="1978375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Цель:</a:t>
            </a:r>
            <a:b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 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представления об инновационной технологии – «утренний и вечерний круг» в детском саду.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9658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5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8471" y="992473"/>
            <a:ext cx="8462682" cy="45719"/>
          </a:xfrm>
          <a:ln>
            <a:noFill/>
          </a:ln>
        </p:spPr>
        <p:txBody>
          <a:bodyPr anchor="t">
            <a:no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тренний круг</a:t>
            </a:r>
            <a:b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начало дня, когда дети собираются все вместе для того, чтобы порадоваться предстоящему дню, поделиться впечатлениями, узнать, что интересного будет сегодня, обсудить совместные планы, проблемы, договориться о правилах.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Именно на утреннем круге зарождается и обсуждается новое образовательное событие, дети договариваются о совместных правилах  группы, обсуждаются различные проблемы.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323" y="4997226"/>
            <a:ext cx="1107942" cy="33885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49" y="1873862"/>
            <a:ext cx="958505" cy="48807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627" y="992474"/>
            <a:ext cx="1393373" cy="119348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971" y="3792164"/>
            <a:ext cx="827313" cy="85564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73" y="2931886"/>
            <a:ext cx="932845" cy="92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8932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5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5" y="1731776"/>
            <a:ext cx="973361" cy="125320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185" y="991277"/>
            <a:ext cx="523657" cy="141608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015" y="3758386"/>
            <a:ext cx="916723" cy="73142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286" y="147017"/>
            <a:ext cx="722633" cy="717650"/>
          </a:xfrm>
          <a:prstGeom prst="rect">
            <a:avLst/>
          </a:prstGeom>
        </p:spPr>
      </p:pic>
      <p:sp>
        <p:nvSpPr>
          <p:cNvPr id="19" name="Заголовок 18"/>
          <p:cNvSpPr>
            <a:spLocks noGrp="1"/>
          </p:cNvSpPr>
          <p:nvPr>
            <p:ph type="ctrTitle"/>
          </p:nvPr>
        </p:nvSpPr>
        <p:spPr>
          <a:xfrm>
            <a:off x="1269165" y="160117"/>
            <a:ext cx="9144000" cy="2824861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педагога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1927412" y="1398494"/>
            <a:ext cx="7906870" cy="482381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организовать детей для обсуждения планов реализации совместных дел (проектов, мероприятий, событий).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Информирование: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сообщить детям новости, которые могут быть интересны и полезны для них (появились новые игрушки, у кого – то день рождения, кто – то придет в гости в группу…).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Проблемные ситуации: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предложить для обсуждения «проблемную ситуацию», интересную детям, в соответствии с образовательными задачами Программы (возможно «проблемная ситуация» перерастет в проект, образовательное событие).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Развивающий диалог: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вести дискуссию в формате развивающего диалога (стараться задавать вопросы, на которые нельзя ответить однозначно), не давать прямых объяснений и готовых ответов, а подводить детей к тому, чтобы они рассуждали и «сами» приходили к правильному ответу.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Детское сообщество: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детей быть внимательными друг к другу, поддерживать атмосферу дружелюбия, создавать положительный эмоциональный настрой.</a:t>
            </a:r>
          </a:p>
        </p:txBody>
      </p:sp>
    </p:spTree>
    <p:extLst>
      <p:ext uri="{BB962C8B-B14F-4D97-AF65-F5344CB8AC3E}">
        <p14:creationId xmlns:p14="http://schemas.microsoft.com/office/powerpoint/2010/main" val="20633048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5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1971" y="182485"/>
            <a:ext cx="623266" cy="65761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643" y="923337"/>
            <a:ext cx="798187" cy="5240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67" y="3327816"/>
            <a:ext cx="342592" cy="37414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07" y="3327816"/>
            <a:ext cx="331469" cy="77767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56" y="3932944"/>
            <a:ext cx="408487" cy="345101"/>
          </a:xfrm>
          <a:prstGeom prst="rect">
            <a:avLst/>
          </a:prstGeom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1918446" y="1255059"/>
            <a:ext cx="8399929" cy="285043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общения: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детей культуре диалога (говорить по очереди, не перебивать, слушать друг друга, говорить по существу, уважать чужое мнение…).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Равноправие и инициатива: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поддерживать детскую инициативу, создавая при этом равные возможности для самореализации всем детям (и тихим, и бойким, и лидерам, и скромным) 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323" y="4615103"/>
            <a:ext cx="386095" cy="42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4120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5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098" y="696303"/>
            <a:ext cx="1077995" cy="13879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1018" y="323990"/>
            <a:ext cx="526988" cy="142509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1018" y="2105282"/>
            <a:ext cx="829574" cy="82385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413" y="5101326"/>
            <a:ext cx="895279" cy="45587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75" y="1529530"/>
            <a:ext cx="1153102" cy="987678"/>
          </a:xfrm>
          <a:prstGeom prst="rect">
            <a:avLst/>
          </a:prstGeom>
        </p:spPr>
      </p:pic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1774354" y="476244"/>
            <a:ext cx="8544021" cy="112058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образовательный результат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2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Коммуникативное развитие: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навыков общения, умения доброжелательно взаимодействовать со сверстниками, вести диалог, готовности к совместной деятельности (слушать собеседника, аргументированно высказывать свое мнение).</a:t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Когнитивное развитие: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познавательного интереса, умения формулировать свою мысль, ставить задачи, искать пути решения.</a:t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Регуляторное развитие: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умения соблюдать установленные нормы и правила, подчинять свои интересы интересам сообщества, планировать свою и совместную деятельность.</a:t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ЗУН: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ознакомление с окружающим, развитие речи.</a:t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2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детского сообщества: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взаимной симпатии и дружелюбного отношения детей друг к другу.</a:t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Обеспечение эмоционального комфорта: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положительного настроя на день, положительного отношения к детскому саду.</a:t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2248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5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918" y="558434"/>
            <a:ext cx="9684000" cy="588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6641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5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873" y="3758386"/>
            <a:ext cx="861745" cy="78141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67" y="3327816"/>
            <a:ext cx="342592" cy="37414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07" y="3327816"/>
            <a:ext cx="331469" cy="77767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56" y="3932944"/>
            <a:ext cx="408487" cy="345101"/>
          </a:xfrm>
          <a:prstGeom prst="rect">
            <a:avLst/>
          </a:prstGeom>
        </p:spPr>
      </p:pic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1062763" y="807318"/>
            <a:ext cx="10165976" cy="45719"/>
          </a:xfrm>
        </p:spPr>
        <p:txBody>
          <a:bodyPr anchor="t">
            <a:normAutofit fontScale="90000"/>
          </a:bodyPr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Вечерний круг –</a:t>
            </a:r>
            <a:b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новый для программы «От рождения до школы» элемент в режиме дня.</a:t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в форме рефлексии – обсуждения с детьми наиболее важных моментов прошедшего дня. Вечерний круг помогает детям научиться осознавать и анализировать свои поступки и поступки сверстников. Дети учатся справедливости, взаимному уважению, умению слушать и понимать друг друга. В теплое время года можно проводить на улице. </a:t>
            </a:r>
            <a:endParaRPr lang="ru-RU" sz="2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323" y="4615103"/>
            <a:ext cx="386095" cy="42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853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5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978" y="1491330"/>
            <a:ext cx="1404330" cy="71509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22" y="1749087"/>
            <a:ext cx="1175655" cy="10069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486" y="6032241"/>
            <a:ext cx="1008264" cy="60348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69348" y="4859421"/>
            <a:ext cx="1798138" cy="570115"/>
          </a:xfrm>
          <a:prstGeom prst="rect">
            <a:avLst/>
          </a:prstGeom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393277" y="824752"/>
            <a:ext cx="9475694" cy="45719"/>
          </a:xfrm>
        </p:spPr>
        <p:txBody>
          <a:bodyPr anchor="t">
            <a:normAutofit fontScale="90000"/>
          </a:bodyPr>
          <a:lstStyle/>
          <a:p>
            <a:pPr algn="l"/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Задачи педагога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ефлексия: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вспомнить с детьми прошедший день, все самое хорошее и интересное, чтобы у детей сформировалось положительное отношение друг к другу и к детскому саду в целом.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проблем: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обсудить проблемные ситуации, которые могли возникнуть в течение дня, подвести детей к самостоятельному разрешению и урегулированию проблемы, обсудить планы реализации проектов, мероприятий.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Развивающий диалог: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предложить для обсуждения проблемную ситуацию, интересную детям, в соответствии с образовательными задачами Программы.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Детское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сообщество: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детей быть внимательными друг к другу, поддерживать атмосферу дружелюбия, создавать положительный эмоциональный настрой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общения: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детей культуре диалога (говорить по очереди, не перебивать, слушать друг друга, говорить по существу, уважать чужое мнение…).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80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5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1E4E79"/>
      </a:hlink>
      <a:folHlink>
        <a:srgbClr val="1E4E79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Презентация1" id="{3F4240F5-2366-4AD0-A9C8-F7854C4F60D0}" vid="{CD1CFEDD-F3AE-4D17-A8B2-1D95CC7BDB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AC5EAA778EFE4AB81F53BA0C48C9BB" ma:contentTypeVersion="" ma:contentTypeDescription="Create a new document." ma:contentTypeScope="" ma:versionID="84a7b908d236d3feec5cdc52fe85ba7c">
  <xsd:schema xmlns:xsd="http://www.w3.org/2001/XMLSchema" xmlns:xs="http://www.w3.org/2001/XMLSchema" xmlns:p="http://schemas.microsoft.com/office/2006/metadata/properties" xmlns:ns1="http://schemas.microsoft.com/sharepoint/v3" xmlns:ns2="6ee78bd2-4339-4042-adc0-bcc646419980" xmlns:ns3="2547570a-e5f4-4946-a4c3-82580e42479e" targetNamespace="http://schemas.microsoft.com/office/2006/metadata/properties" ma:root="true" ma:fieldsID="af74c33d54415a86935cc44ad597ec52" ns1:_="" ns2:_="" ns3:_="">
    <xsd:import namespace="http://schemas.microsoft.com/sharepoint/v3"/>
    <xsd:import namespace="6ee78bd2-4339-4042-adc0-bcc646419980"/>
    <xsd:import namespace="2547570a-e5f4-4946-a4c3-82580e42479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78bd2-4339-4042-adc0-bcc6464199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7570a-e5f4-4946-a4c3-82580e42479e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6E651B-F8A4-462D-AD53-A41449326690}">
  <ds:schemaRefs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2547570a-e5f4-4946-a4c3-82580e42479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6ee78bd2-4339-4042-adc0-bcc646419980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70BA057-99D9-4B2E-9EEA-9426853949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741CD3-8569-4BAB-AF6D-FCD53F5F38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e78bd2-4339-4042-adc0-bcc646419980"/>
    <ds:schemaRef ds:uri="2547570a-e5f4-4946-a4c3-82580e4247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теста на тему Природа и мир вокруг нас с насекомыми</Template>
  <TotalTime>0</TotalTime>
  <Words>199</Words>
  <Application>Microsoft Office PowerPoint</Application>
  <PresentationFormat>Произвольный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Тема1</vt:lpstr>
      <vt:lpstr>МБДОУ Ойховский детский сад № 3 «Колокольчик»   Внедрение технологии утреннего и вечернего круга в детском саду   Выполнила: Н.Н. Сидорова, старший воспитатель  Ойха 2021 </vt:lpstr>
      <vt:lpstr> Цель:   сформировать у педагогов представления об инновационной технологии – «утренний и вечерний круг» в детском саду.</vt:lpstr>
      <vt:lpstr>   Утренний круг   – это начало дня, когда дети собираются все вместе для того, чтобы порадоваться предстоящему дню, поделиться впечатлениями, узнать, что интересного будет сегодня, обсудить совместные планы, проблемы, договориться о правилах.    Именно на утреннем круге зарождается и обсуждается новое образовательное событие, дети договариваются о совместных правилах  группы, обсуждаются различные проблемы.</vt:lpstr>
      <vt:lpstr> Задачи педагога  </vt:lpstr>
      <vt:lpstr>Навыки общения: учить детей культуре диалога (говорить по очереди, не перебивать, слушать друг друга, говорить по существу, уважать чужое мнение…).  Равноправие и инициатива: поддерживать детскую инициативу, создавая при этом равные возможности для самореализации всем детям (и тихим, и бойким, и лидерам, и скромным)    </vt:lpstr>
      <vt:lpstr>Ожидаемый образовательный результат    Коммуникативное развитие: развитие навыков общения, умения доброжелательно взаимодействовать со сверстниками, вести диалог, готовности к совместной деятельности (слушать собеседника, аргументированно высказывать свое мнение).    Когнитивное развитие: развитие познавательного интереса, умения формулировать свою мысль, ставить задачи, искать пути решения.    Регуляторное развитие: развитие умения соблюдать установленные нормы и правила, подчинять свои интересы интересам сообщества, планировать свою и совместную деятельность.    ЗУН: ознакомление с окружающим, развитие речи.    Развитие детского сообщества: воспитание взаимной симпатии и дружелюбного отношения детей друг к другу.    Обеспечение эмоционального комфорта: создание положительного настроя на день, положительного отношения к детскому саду.     </vt:lpstr>
      <vt:lpstr>Презентация PowerPoint</vt:lpstr>
      <vt:lpstr>Вечерний круг –  это новый для программы «От рождения до школы» элемент в режиме дня. Проводится в форме рефлексии – обсуждения с детьми наиболее важных моментов прошедшего дня. Вечерний круг помогает детям научиться осознавать и анализировать свои поступки и поступки сверстников. Дети учатся справедливости, взаимному уважению, умению слушать и понимать друг друга. В теплое время года можно проводить на улице. </vt:lpstr>
      <vt:lpstr>                   Задачи педагога  Рефлексия: вспомнить с детьми прошедший день, все самое хорошее и интересное, чтобы у детей сформировалось положительное отношение друг к другу и к детскому саду в целом.  Обсуждение проблем: обсудить проблемные ситуации, которые могли возникнуть в течение дня, подвести детей к самостоятельному разрешению и урегулированию проблемы, обсудить планы реализации проектов, мероприятий.  Развивающий диалог: предложить для обсуждения проблемную ситуацию, интересную детям, в соответствии с образовательными задачами Программы.  Детское сообщество: учить детей быть внимательными друг к другу, поддерживать атмосферу дружелюбия, создавать положительный эмоциональный настрой.  Навыки общения: учить детей культуре диалога (говорить по очереди, не перебивать, слушать друг друга, говорить по существу, уважать чужое мнение…).       </vt:lpstr>
      <vt:lpstr>               Ожидаемый образовательный результат    Коммуникативное развитие: развитие навыков общения, умения доброжелательно взаимодействовать со сверстниками, вести диалог, готовности к совместной деятельности (слушать собеседника, аргументированно высказывать свое мнение).    Когнитивное развитие: развитие познавательного интереса, умения формулировать свою мысль, ставить задачи, искать пути решения.    Регуляторное развитие: развитие умения соблюдать установленные нормы и правила, подчинять свои интересы интересам сообщества, планировать свою и совместную деятельность.    ЗУН: ознакомление с окружающим, развитие речи.    Развитие детского сообщества: воспитание взаимной симпатии и дружелюбного отношения детей друг к другу, положительного отношения к детскому саду.    Обеспечение эмоционального комфорта: обеспечение эмоционального комфорта, создание хорошего настроения, формирование у детей желания прийти в детский сад на следующий день. </vt:lpstr>
      <vt:lpstr>        Используемые источники:  инновационная программа дошкольного образования От рождения до школы» под редакцией Н.Е. Вераксы, Т.С. Комаровой, Э.М. Дорофеевой     </vt:lpstr>
      <vt:lpstr>      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2021-03-21T11:57:01Z</dcterms:created>
  <dcterms:modified xsi:type="dcterms:W3CDTF">2021-03-31T09:52:06Z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0x01010019AC5EAA778EFE4AB81F53BA0C48C9BB</vt:lpwstr>
  </property>
</Properties>
</file>